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6" r:id="rId2"/>
    <p:sldId id="300" r:id="rId3"/>
    <p:sldId id="311" r:id="rId4"/>
    <p:sldId id="301" r:id="rId5"/>
    <p:sldId id="313" r:id="rId6"/>
    <p:sldId id="314" r:id="rId7"/>
    <p:sldId id="256" r:id="rId8"/>
    <p:sldId id="304" r:id="rId9"/>
    <p:sldId id="305" r:id="rId10"/>
    <p:sldId id="306" r:id="rId11"/>
    <p:sldId id="307" r:id="rId12"/>
    <p:sldId id="308" r:id="rId13"/>
    <p:sldId id="309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66604" autoAdjust="0"/>
  </p:normalViewPr>
  <p:slideViewPr>
    <p:cSldViewPr snapToGrid="0">
      <p:cViewPr varScale="1">
        <p:scale>
          <a:sx n="64" d="100"/>
          <a:sy n="64" d="100"/>
        </p:scale>
        <p:origin x="15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DD131-42BB-402F-B60A-FCD270E933F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48F90-26C7-4F4A-807C-680BAC6A0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4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step would be using all the different methods to get clear picture of how LLMs respond to politically sensitive disputes.</a:t>
            </a:r>
          </a:p>
          <a:p>
            <a:r>
              <a:rPr lang="en-US" dirty="0"/>
              <a:t>Also, we are planning to find the neutral stance. We will use LLMs to summarize two opposite personas and try to find neutral ground.</a:t>
            </a:r>
          </a:p>
          <a:p>
            <a:r>
              <a:rPr lang="en-US" dirty="0"/>
              <a:t>Finally, our end goal is to develop a method or set of rules to get unbiased response from LLMs.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9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9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research explores several critical questions: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LLMs handle specific, sensitive geopolitical conflicts?</a:t>
            </a:r>
            <a:endParaRPr lang="en-ZA" sz="13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they accurately reflect the intricate historical and cultural nuances of these issues? </a:t>
            </a:r>
            <a:endParaRPr lang="en-ZA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impact on LLM responses if prompts are induced with personas? 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effectively identify a neutral ground between the varying stances?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it is hard to distinguish what is neutral and biased so we will try to find a neutral stance. I will talk more detail in later slides.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questions are aimed at uncovering the depth, reliability, and context-sensitivity of LLMs in managing politically sensitive subjects.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8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Personas in simple words mean personality or characteristics of certain group of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7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10 Prompts to compare among 3 different LLMs . </a:t>
            </a:r>
          </a:p>
          <a:p>
            <a:r>
              <a:rPr lang="en-US" dirty="0"/>
              <a:t>This was performed manually using LLM chatbot. I am working on automating this process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observations were Gemini 1.5 flash which is the free version showed slight bias towards Pakistan.</a:t>
            </a:r>
          </a:p>
          <a:p>
            <a:r>
              <a:rPr lang="en-US" dirty="0"/>
              <a:t>Whereas Chat </a:t>
            </a:r>
            <a:r>
              <a:rPr lang="en-US" dirty="0" err="1"/>
              <a:t>gpt</a:t>
            </a:r>
            <a:r>
              <a:rPr lang="en-US" dirty="0"/>
              <a:t> 4-o and </a:t>
            </a:r>
            <a:r>
              <a:rPr lang="en-US" dirty="0" err="1"/>
              <a:t>ChatGpt</a:t>
            </a:r>
            <a:r>
              <a:rPr lang="en-US" dirty="0"/>
              <a:t> 4 the free version were neutral.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show these results in standup 1.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1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will use all the dataset that contain 50 prompts which can later be increased.</a:t>
            </a:r>
          </a:p>
          <a:p>
            <a:r>
              <a:rPr lang="en-US" dirty="0"/>
              <a:t>Python is used and libraries like </a:t>
            </a:r>
            <a:r>
              <a:rPr lang="en-US" dirty="0" err="1"/>
              <a:t>langchain</a:t>
            </a:r>
            <a:r>
              <a:rPr lang="en-US" dirty="0"/>
              <a:t> and transformers</a:t>
            </a:r>
          </a:p>
          <a:p>
            <a:r>
              <a:rPr lang="en-US" dirty="0" err="1"/>
              <a:t>Huggingface</a:t>
            </a:r>
            <a:r>
              <a:rPr lang="en-US" dirty="0"/>
              <a:t> for Pipeline.</a:t>
            </a:r>
          </a:p>
          <a:p>
            <a:r>
              <a:rPr lang="en-US" dirty="0"/>
              <a:t>I am currently working on Falcon LLM and aim to make use of at least 10 different LLMs for this study.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with help of Professor </a:t>
            </a:r>
            <a:r>
              <a:rPr lang="en-US" dirty="0" err="1"/>
              <a:t>Ashique</a:t>
            </a:r>
            <a:r>
              <a:rPr lang="en-US" dirty="0"/>
              <a:t> will manually classify the stance of LLMs based on neutral and biased (might include slightly and strong)</a:t>
            </a:r>
          </a:p>
          <a:p>
            <a:r>
              <a:rPr lang="en-US" dirty="0"/>
              <a:t>Also make use of unique method that is work on automating retrieving stance of these responses from LLMs and itself.</a:t>
            </a:r>
          </a:p>
          <a:p>
            <a:r>
              <a:rPr lang="en-US" dirty="0"/>
              <a:t>Which will add a layer of introspection the research,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1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above-mentioned methods, we will find patterns and anomalies and how the response changes when two opposite personas are introduced.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6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2 we will conduct Survey using two groups one for individuals sensitive to these topics and other with neutral views to these topics.</a:t>
            </a:r>
          </a:p>
          <a:p>
            <a:r>
              <a:rPr lang="en-US" dirty="0"/>
              <a:t>We will assess how public aligns with the LLM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8F90-26C7-4F4A-807C-680BAC6A00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6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CE64-2253-8759-514E-2DD34A566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05C2F-4301-90BF-EDFD-5C51827E4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982BA-CED7-FADC-73E1-6D3ED0A4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130-254E-45D1-8CBF-B2E7C358FA98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98A7-7DBE-0FA4-AB74-82505D1A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4B5B1-C3A2-BDF8-45DB-867F12B5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D825-A1E8-4097-1E03-C301613B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4EBAE-1B14-2725-DCFF-064894792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8B25-5F62-BA66-4097-4289C922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87FD-BFF4-43EA-9A77-DC58CF7C72A9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0782-2D28-0F08-C79A-E4146279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7E6D-80C8-E508-D85E-82D8EEE2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C34E3-1FB9-16AD-39D4-FD8F4E39A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5F17-8F46-EBA1-B340-7D716987B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10FBD-6A27-C4D3-D57F-A1FA497A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A405A-B941-4E97-ADE1-E449E48FC226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BF7BE-3C98-5CDA-B585-0662561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80E74-1A8C-C305-901F-88274888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E881-5FE9-4B2C-B330-FA379E1358AA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83A8D-8508-4592-8FC3-C654FA7E0924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9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A7EC-D853-4A2C-8977-C3C994262378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BA32-25F1-DEF3-45FD-9DC4E4B6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B809A-1D30-66D6-15CD-F26896B87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8D797-4C61-D862-B789-FD9C988B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70FBE-B986-4CDC-B081-E19E7B07E6D9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4D8B-B817-7975-237E-DD4D1DCC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15581-3C21-555A-234B-335965DD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992A-1099-3910-D66A-32FE19D3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2C811-F948-F994-3181-D213BF246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82D19-E96A-2327-DB9F-407FC3B3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83E0-C519-49AB-909B-CB20F575F853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28861-460A-97A8-39BB-2A0630D5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DDD5-1B73-5D1A-3B04-D64B1D58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1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4ECD-6A93-8745-49DC-5BE4CF55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574C-C087-16A4-70DC-EF81A90F1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D7298-F4A9-D88D-4B6A-D86B56931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B6999-48A1-1D7A-9808-5E0393E7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E48B2-6186-4314-8249-5766CD279676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C843C-1700-594B-50BA-DA003DD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8B0F1-E2FF-A2D2-1FA6-819F7187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3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BD7B-8669-05D9-9536-385CE62D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3282-60E0-3516-308B-D79E92D5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AE0EB-A123-AE00-EB20-FD0DDA7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FA8CB-6F14-E751-DA71-874D9AB51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29F6A-FE45-0752-D48E-2B744D659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A7768-9BA5-67FD-C428-EAEBA275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A553-E4B0-4B95-9592-11A65F786950}" type="datetime1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480A3-99EE-E67B-99B5-0EA1CD3B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E6547-195A-5717-E00A-50F93436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6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1EC1-5BDB-6732-102F-6042120B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47D78-44E6-E7DD-EF33-E429101B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15A6-74ED-4FEC-8248-725E61CC1071}" type="datetime1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690A8-0F06-8171-038A-3C45CDED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198A7-B165-F2DF-7F5E-D3BE013C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A87F-9FF8-FDF5-4D54-73CC1ACB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1D15-4BC4-45E8-8150-E70E6163F03C}" type="datetime1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10564-5231-57FE-35D7-F71AFFCE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67157-976E-C09E-BDF3-2A7E6BF4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F05C-64EB-0786-0EAB-50BCAA93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CCBE-EB29-5245-C35E-3C9583EEC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110EE-5188-3838-0D2E-7ADC925DD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DE4B5-8B9C-838F-2B0A-336BA45A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F0AF-BBD5-4CDA-BBCF-E45752FB90A6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6E7B9-C256-31C0-0A27-74F8EB95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626F2-F953-F963-2CEA-8CC8E8F3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43DA-D937-F804-BEA4-5A842B04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19BAE-CDCA-2B2F-E040-FC7EBD740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40F19-F373-5EAB-AF2F-036FAA43C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97E2C-AAFF-EA99-97FD-6C5B46F8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1C3D-C7F4-4B79-8A20-27272721C33C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0E0F3-363F-DC55-2435-9ABC3B9C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92D9-2EC5-5645-C828-B944F278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8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59B4A-CA6D-DB74-6000-0F28CC5B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90AF7-3FB7-F375-91A6-869798AB5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1377-1C14-A0DB-935C-A50271B07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877B1C-EC31-4466-BF7C-1C5541C03FDF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4B4D-302E-7C3C-848D-B9AEE30C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DE957-DBA7-43E8-E3A6-06DB09E64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FE5CB2-3926-4E5B-A82F-CE6F235D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786F271-7F50-67E1-483B-682A06AA7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A computer screen shot of a brain&#10;&#10;Description automatically generated">
            <a:extLst>
              <a:ext uri="{FF2B5EF4-FFF2-40B4-BE49-F238E27FC236}">
                <a16:creationId xmlns:a16="http://schemas.microsoft.com/office/drawing/2014/main" id="{7F0149C0-8F78-DDFE-9E8C-BCF853D3BD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b="3872"/>
          <a:stretch>
            <a:fillRect/>
          </a:stretch>
        </p:blipFill>
        <p:spPr>
          <a:xfrm>
            <a:off x="17683" y="1"/>
            <a:ext cx="12166604" cy="685800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2FBD90D-1E75-9BAF-FA1F-1DFECE5C0351}"/>
              </a:ext>
            </a:extLst>
          </p:cNvPr>
          <p:cNvSpPr txBox="1">
            <a:spLocks/>
          </p:cNvSpPr>
          <p:nvPr/>
        </p:nvSpPr>
        <p:spPr>
          <a:xfrm>
            <a:off x="756744" y="2401805"/>
            <a:ext cx="6349449" cy="20543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Aptos Narrow" panose="020B00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Understanding Language Models' Stances on Political Disputes and the Influence of Induced Personas</a:t>
            </a:r>
            <a:endParaRPr lang="en-US" sz="3200" b="1" dirty="0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34B535-B32D-36F4-2F22-61652C0C3E8A}"/>
              </a:ext>
            </a:extLst>
          </p:cNvPr>
          <p:cNvSpPr txBox="1">
            <a:spLocks/>
          </p:cNvSpPr>
          <p:nvPr/>
        </p:nvSpPr>
        <p:spPr>
          <a:xfrm>
            <a:off x="8069103" y="5142969"/>
            <a:ext cx="3520482" cy="647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​Nikhil Satish Suryawanshi</a:t>
            </a:r>
          </a:p>
          <a:p>
            <a:pPr>
              <a:spcBef>
                <a:spcPts val="0"/>
              </a:spcBef>
            </a:pPr>
            <a:r>
              <a:rPr lang="en-US" b="1" dirty="0"/>
              <a:t>Prof. </a:t>
            </a:r>
            <a:r>
              <a:rPr lang="en-US" b="1" dirty="0" err="1"/>
              <a:t>Ashique</a:t>
            </a:r>
            <a:r>
              <a:rPr lang="en-US" b="1" dirty="0"/>
              <a:t> </a:t>
            </a:r>
            <a:r>
              <a:rPr lang="en-US" b="1" dirty="0" err="1"/>
              <a:t>KhudaBukhsh</a:t>
            </a:r>
            <a:endParaRPr lang="en-US" b="1" dirty="0"/>
          </a:p>
          <a:p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5D87F66-8E1D-64F9-5C1C-2923C6D7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E0A7B-B94C-6766-A44A-B2B1E804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Demo-2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8D2B-6F4C-E6BF-9D98-3C1AE4C8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Survey Results</a:t>
            </a:r>
          </a:p>
          <a:p>
            <a:pPr marL="0" indent="0" algn="ctr">
              <a:buNone/>
            </a:pPr>
            <a:endParaRPr lang="en-US" dirty="0">
              <a:solidFill>
                <a:srgbClr val="FFC000"/>
              </a:solidFill>
            </a:endParaRPr>
          </a:p>
          <a:p>
            <a:r>
              <a:rPr lang="en-US" b="1" dirty="0"/>
              <a:t>Survey Plan:</a:t>
            </a:r>
            <a:r>
              <a:rPr lang="en-US" dirty="0"/>
              <a:t> Conduct a survey with two groups: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Group 1:</a:t>
            </a:r>
            <a:r>
              <a:rPr lang="en-US" dirty="0"/>
              <a:t> Individuals sensitive to the political topics in the prompts.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Group 2:</a:t>
            </a:r>
            <a:r>
              <a:rPr lang="en-US" dirty="0"/>
              <a:t> Individuals with neutral views on those topics.</a:t>
            </a:r>
          </a:p>
          <a:p>
            <a:r>
              <a:rPr lang="en-US" b="1" dirty="0"/>
              <a:t>Objective:</a:t>
            </a:r>
            <a:r>
              <a:rPr lang="en-US" dirty="0"/>
              <a:t> Assess how well the public aligns with LLM responses, and how persona-driven biases are perceived by both groups.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B7F4B-1584-ED83-57FD-3CBAEEC0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817A2-061E-D357-AB9F-B94C0C12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Standup-3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7397-DEC3-7C3A-92E7-6A831FB6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C000"/>
                </a:solidFill>
              </a:rPr>
              <a:t>Evaluate the Results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Goal:</a:t>
            </a:r>
            <a:r>
              <a:rPr lang="en-US" sz="2400" dirty="0"/>
              <a:t> Get a complete picture of the stances of LLMs on politically sensitive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Aim to find a </a:t>
            </a:r>
            <a:r>
              <a:rPr lang="en-US" sz="2400" b="1" dirty="0"/>
              <a:t>neutral stance</a:t>
            </a:r>
            <a:r>
              <a:rPr lang="en-US" sz="2400" dirty="0"/>
              <a:t> by analyzing responses from opposite personas.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Attempt to summarize responses from extreme personas to evaluate if a </a:t>
            </a:r>
            <a:r>
              <a:rPr lang="en-US" sz="2400" b="1" dirty="0"/>
              <a:t>neutral ground</a:t>
            </a:r>
            <a:r>
              <a:rPr lang="en-US" sz="2400" dirty="0"/>
              <a:t> emerges.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Final Objective:</a:t>
            </a:r>
            <a:r>
              <a:rPr lang="en-US" sz="2400" dirty="0"/>
              <a:t> Develop a method to generate balanced, unbiased responses from LLMs.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73361-7529-CD58-00F4-D59C45C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6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F586C-C2F6-87FF-B57E-F468E0A49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436729" cy="36349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Domain Diagram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 descr="A diagram of a company&#10;&#10;Description automatically generated">
            <a:extLst>
              <a:ext uri="{FF2B5EF4-FFF2-40B4-BE49-F238E27FC236}">
                <a16:creationId xmlns:a16="http://schemas.microsoft.com/office/drawing/2014/main" id="{3469DCCD-B78F-FAE8-EA2D-AC54EE049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59" y="277237"/>
            <a:ext cx="5871330" cy="6303526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09A1411-6BB0-05D4-C9E3-EE51CAC5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27A7-1153-9ACE-CF89-9C407255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Gantt Chart</a:t>
            </a:r>
          </a:p>
        </p:txBody>
      </p:sp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A7CA8F53-4D03-DB63-6B11-DB7A7B34E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9" y="1459298"/>
            <a:ext cx="2483696" cy="3566161"/>
          </a:xfrm>
          <a:prstGeom prst="rect">
            <a:avLst/>
          </a:prstGeom>
        </p:spPr>
      </p:pic>
      <p:pic>
        <p:nvPicPr>
          <p:cNvPr id="11" name="Content Placeholder 10" descr="A screenshot of a project&#10;&#10;Description automatically generated">
            <a:extLst>
              <a:ext uri="{FF2B5EF4-FFF2-40B4-BE49-F238E27FC236}">
                <a16:creationId xmlns:a16="http://schemas.microsoft.com/office/drawing/2014/main" id="{60D28BA7-365F-BA01-086E-29665624B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85" y="1459299"/>
            <a:ext cx="9297698" cy="3566160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E4E693-A530-8CF9-E163-EB7B45BF01B7}"/>
              </a:ext>
            </a:extLst>
          </p:cNvPr>
          <p:cNvCxnSpPr/>
          <p:nvPr/>
        </p:nvCxnSpPr>
        <p:spPr>
          <a:xfrm>
            <a:off x="4781006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73F61-256D-7AB4-40CE-A3A544D74C0E}"/>
              </a:ext>
            </a:extLst>
          </p:cNvPr>
          <p:cNvCxnSpPr/>
          <p:nvPr/>
        </p:nvCxnSpPr>
        <p:spPr>
          <a:xfrm>
            <a:off x="5917474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7D386-43AC-48C5-7F3D-A181E97AB0CF}"/>
              </a:ext>
            </a:extLst>
          </p:cNvPr>
          <p:cNvCxnSpPr/>
          <p:nvPr/>
        </p:nvCxnSpPr>
        <p:spPr>
          <a:xfrm>
            <a:off x="7001691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A04352-9F0A-5858-BB7A-6C89E6613E3E}"/>
              </a:ext>
            </a:extLst>
          </p:cNvPr>
          <p:cNvCxnSpPr/>
          <p:nvPr/>
        </p:nvCxnSpPr>
        <p:spPr>
          <a:xfrm>
            <a:off x="8072846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CC3017-BE2A-DEEF-5F7A-746FA68F0816}"/>
              </a:ext>
            </a:extLst>
          </p:cNvPr>
          <p:cNvCxnSpPr/>
          <p:nvPr/>
        </p:nvCxnSpPr>
        <p:spPr>
          <a:xfrm>
            <a:off x="9144000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1FB48B-2532-94CF-B330-6F6285D98C59}"/>
              </a:ext>
            </a:extLst>
          </p:cNvPr>
          <p:cNvCxnSpPr/>
          <p:nvPr/>
        </p:nvCxnSpPr>
        <p:spPr>
          <a:xfrm>
            <a:off x="10202091" y="1690688"/>
            <a:ext cx="0" cy="3861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826EFB-910B-5493-E0FB-F82399590AB9}"/>
              </a:ext>
            </a:extLst>
          </p:cNvPr>
          <p:cNvSpPr txBox="1"/>
          <p:nvPr/>
        </p:nvSpPr>
        <p:spPr>
          <a:xfrm>
            <a:off x="4428309" y="5551714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E03CA0-1025-EF8C-D220-DBBB231103DB}"/>
              </a:ext>
            </a:extLst>
          </p:cNvPr>
          <p:cNvSpPr txBox="1"/>
          <p:nvPr/>
        </p:nvSpPr>
        <p:spPr>
          <a:xfrm>
            <a:off x="5558238" y="5551713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Demo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20543-90C1-94A4-A300-82E5FA23A89F}"/>
              </a:ext>
            </a:extLst>
          </p:cNvPr>
          <p:cNvSpPr txBox="1"/>
          <p:nvPr/>
        </p:nvSpPr>
        <p:spPr>
          <a:xfrm>
            <a:off x="6613080" y="5551714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3EFB9A-F0F9-B775-9D1B-BF2CADC4EE22}"/>
              </a:ext>
            </a:extLst>
          </p:cNvPr>
          <p:cNvSpPr txBox="1"/>
          <p:nvPr/>
        </p:nvSpPr>
        <p:spPr>
          <a:xfrm>
            <a:off x="7720147" y="5551713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Demo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6C4F8-8ABE-1DA4-CEDC-C6CC8FAE56B0}"/>
              </a:ext>
            </a:extLst>
          </p:cNvPr>
          <p:cNvSpPr txBox="1"/>
          <p:nvPr/>
        </p:nvSpPr>
        <p:spPr>
          <a:xfrm>
            <a:off x="8732526" y="5551713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84BBDF-7165-32F1-BAD7-3C212B6ECED9}"/>
              </a:ext>
            </a:extLst>
          </p:cNvPr>
          <p:cNvSpPr txBox="1"/>
          <p:nvPr/>
        </p:nvSpPr>
        <p:spPr>
          <a:xfrm>
            <a:off x="9803679" y="5516299"/>
            <a:ext cx="93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Final Report Submission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87AFB6-083D-5758-FCB3-6EB051D63184}"/>
              </a:ext>
            </a:extLst>
          </p:cNvPr>
          <p:cNvSpPr txBox="1"/>
          <p:nvPr/>
        </p:nvSpPr>
        <p:spPr>
          <a:xfrm>
            <a:off x="11228175" y="2538641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47DAC-0416-232F-E2AC-3C63669A82AC}"/>
              </a:ext>
            </a:extLst>
          </p:cNvPr>
          <p:cNvSpPr txBox="1"/>
          <p:nvPr/>
        </p:nvSpPr>
        <p:spPr>
          <a:xfrm>
            <a:off x="11234713" y="2801767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Demo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7798BC-44E0-3CEA-837B-AD7D8B9BF6A2}"/>
              </a:ext>
            </a:extLst>
          </p:cNvPr>
          <p:cNvSpPr txBox="1"/>
          <p:nvPr/>
        </p:nvSpPr>
        <p:spPr>
          <a:xfrm>
            <a:off x="11192260" y="3437708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B17AB-ED82-A9E1-ED7F-E47453CCC365}"/>
              </a:ext>
            </a:extLst>
          </p:cNvPr>
          <p:cNvSpPr txBox="1"/>
          <p:nvPr/>
        </p:nvSpPr>
        <p:spPr>
          <a:xfrm>
            <a:off x="11277502" y="3700834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Demo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BE28C-DEEA-08C8-A545-A3089F5ACCD0}"/>
              </a:ext>
            </a:extLst>
          </p:cNvPr>
          <p:cNvSpPr txBox="1"/>
          <p:nvPr/>
        </p:nvSpPr>
        <p:spPr>
          <a:xfrm>
            <a:off x="11253008" y="3926472"/>
            <a:ext cx="822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Standup 3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B08244E3-5AD7-85AB-813C-9D746623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2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D55A-9170-EF06-9B51-FEC136B2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817"/>
            <a:ext cx="10515600" cy="37211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accent2"/>
                </a:solidFill>
              </a:rPr>
              <a:t>THANK YOU!!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03AE-DCAC-2FED-7F42-CEF4D110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8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ffectLst/>
              </a:rPr>
              <a:t>Overview of Project:</a:t>
            </a:r>
            <a:endParaRPr 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>
                <a:effectLst/>
              </a:rPr>
              <a:t>Our research project addresses the challenge of understanding how Large Language Models  respond to politically sensitive and geographically specific conflicts, such as the Russia-Ukraine war and the Rohingya refugee crisis.</a:t>
            </a:r>
            <a:endParaRPr lang="en-US" sz="2200"/>
          </a:p>
        </p:txBody>
      </p:sp>
      <p:pic>
        <p:nvPicPr>
          <p:cNvPr id="7" name="Picture 6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EA1CFBA8-1C05-3009-5FAB-6E72ACE1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Related Questions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3546770"/>
            <a:ext cx="2057400" cy="185074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LLMs handle specific, sensitive geopolitical conflicts?</a:t>
            </a:r>
            <a:endParaRPr lang="en-ZA" sz="13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056482-7973-1380-C878-B8259EF6A758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3859213" y="1937147"/>
            <a:ext cx="1819275" cy="144105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3546770"/>
            <a:ext cx="2057400" cy="18507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they accurately reflect the intricate historical and cultural nuances of these issues? </a:t>
            </a:r>
            <a:endParaRPr lang="en-ZA" sz="1200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3546770"/>
            <a:ext cx="2057400" cy="185074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impact on LLM responses if prompts are induced with personas? </a:t>
            </a:r>
            <a:endParaRPr lang="en-US" sz="1100" dirty="0"/>
          </a:p>
        </p:txBody>
      </p:sp>
      <p:sp>
        <p:nvSpPr>
          <p:cNvPr id="135" name="Text Placeholder 17">
            <a:extLst>
              <a:ext uri="{FF2B5EF4-FFF2-40B4-BE49-F238E27FC236}">
                <a16:creationId xmlns:a16="http://schemas.microsoft.com/office/drawing/2014/main" id="{C9B31183-95BD-9930-62DB-467FBB4755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3546770"/>
            <a:ext cx="2057400" cy="185074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effectively identify a neutral ground between the varying stances?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26" name="Picture 2" descr="Six Essential Qualities for Mediators in Mediating Geopolitical Conflicts -  LC Lawyers">
            <a:extLst>
              <a:ext uri="{FF2B5EF4-FFF2-40B4-BE49-F238E27FC236}">
                <a16:creationId xmlns:a16="http://schemas.microsoft.com/office/drawing/2014/main" id="{D16764C4-7EA7-C4E0-C61E-00F9B9F22D12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860550"/>
            <a:ext cx="151765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l or Imaginary: The Effectiveness of Using Personas In Product Design">
            <a:extLst>
              <a:ext uri="{FF2B5EF4-FFF2-40B4-BE49-F238E27FC236}">
                <a16:creationId xmlns:a16="http://schemas.microsoft.com/office/drawing/2014/main" id="{B7A0CDDA-B974-F1EC-5BD0-B8D7EB1079A1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7" y="1937146"/>
            <a:ext cx="1517650" cy="14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uild an LLM Application. Using Langchain and OpenAI to Build LLM… |  by John Adeojo | Towards Data Science">
            <a:extLst>
              <a:ext uri="{FF2B5EF4-FFF2-40B4-BE49-F238E27FC236}">
                <a16:creationId xmlns:a16="http://schemas.microsoft.com/office/drawing/2014/main" id="{39E88B68-BE2A-CDA9-2AD0-B06CE4ACADE2}"/>
              </a:ext>
            </a:extLst>
          </p:cNvPr>
          <p:cNvPicPr>
            <a:picLocks noGrp="1" noChangeAspect="1" noChangeArrowheads="1"/>
          </p:cNvPicPr>
          <p:nvPr>
            <p:ph sz="quarter" idx="3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462" y="1937146"/>
            <a:ext cx="1517650" cy="14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67" y="1530908"/>
            <a:ext cx="3240506" cy="3823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 So </a:t>
            </a:r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0153" y="1290074"/>
            <a:ext cx="5536397" cy="5066276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Creation</a:t>
            </a:r>
          </a:p>
          <a:p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custom dataset was developed, consisting 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50 prompts 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focused on 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political conflicts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prompts were framed in 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ways: with and without personas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allowing for a comparison of potential bias or stance in the LLM responses.</a:t>
            </a:r>
          </a:p>
          <a:p>
            <a:endParaRPr lang="en-US" sz="4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Prompts:</a:t>
            </a:r>
            <a:endParaRPr lang="en-US" sz="4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Without Persona: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"What are the historical and ongoing tensions between Pakistan and India over the Kashmir region?"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Persona: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"Considering my background as an Indian living in Kashmir, what are the perspectives on the historical and ongoing tensions between Pakistan and India over the Kashmir region?"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F7CD5-C256-DA49-C243-3AD0A3EE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Progress So Far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3FFFA-64F9-AC45-2619-1FD27E5A0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chemeClr val="accent2"/>
                </a:solidFill>
              </a:rPr>
              <a:t>Comparative Analysis</a:t>
            </a:r>
          </a:p>
          <a:p>
            <a:r>
              <a:rPr lang="en-US" sz="2200" dirty="0"/>
              <a:t>We used 3 LLMs to evaluate and analyze the responses generated by a target LLM for stance detection.</a:t>
            </a:r>
          </a:p>
          <a:p>
            <a:r>
              <a:rPr lang="en-US" sz="2200" dirty="0"/>
              <a:t>Responses were compared across different personas to observe any shifts or variations in stance.</a:t>
            </a:r>
          </a:p>
          <a:p>
            <a:r>
              <a:rPr lang="en-US" sz="2200" dirty="0"/>
              <a:t>This method helped uncover potential biases—both implicit and explicit—in the LLM’s responses, influenced by the personas.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1D33-5B3C-1705-2FEC-7BC6352A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4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F7CD5-C256-DA49-C243-3AD0A3EE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Progress So Far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3FFFA-64F9-AC45-2619-1FD27E5A0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Results Evaluation</a:t>
            </a:r>
          </a:p>
          <a:p>
            <a:r>
              <a:rPr lang="en-US" sz="2000" dirty="0"/>
              <a:t>We assessed the target LLM’s stance on various political disputes based on its responses.</a:t>
            </a:r>
          </a:p>
          <a:p>
            <a:r>
              <a:rPr lang="en-US" sz="2000" dirty="0"/>
              <a:t>One key observation was that the LLM showed subtle shifts in bias when personas were added to the prompts.</a:t>
            </a:r>
          </a:p>
          <a:p>
            <a:r>
              <a:rPr lang="en-US" sz="2000" dirty="0"/>
              <a:t>These insights offer a deeper understanding of how LLMs respond to politically sensitive issues.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419B-6991-45DB-AF91-AB6BB12F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AA6B8-49E4-A28B-DDAE-88CA40204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Standup- 1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C193-8754-B877-39B9-A1AAF3523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Collecting Responses from LLMs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r>
              <a:rPr lang="en-US" b="1" dirty="0"/>
              <a:t>Goal:</a:t>
            </a:r>
            <a:r>
              <a:rPr lang="en-US" dirty="0"/>
              <a:t> Analyze how various LLMs respond to a dataset of 50 political disputes.</a:t>
            </a:r>
            <a:br>
              <a:rPr lang="en-US" dirty="0"/>
            </a:br>
            <a:r>
              <a:rPr lang="en-US" dirty="0"/>
              <a:t>We tested prompts both with and without personas to observe how responses differ.</a:t>
            </a:r>
          </a:p>
          <a:p>
            <a:r>
              <a:rPr lang="en-US" b="1" dirty="0"/>
              <a:t>Objective:</a:t>
            </a:r>
            <a:r>
              <a:rPr lang="en-US" dirty="0"/>
              <a:t> Assess how each LLM handles political prompts under different scenarios.</a:t>
            </a:r>
            <a:br>
              <a:rPr lang="en-US" dirty="0"/>
            </a:br>
            <a:r>
              <a:rPr lang="en-US" dirty="0"/>
              <a:t>Look for clear differences in responses when personas were introduced.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292A4-8F66-D9BF-C7EA-D42E1B32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4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964E6-E471-9C59-339C-82FF2FB3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Demo-1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F9C6-4F88-6CB5-7064-5C7B4762F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FFC000"/>
                </a:solidFill>
              </a:rPr>
              <a:t>Manual Classification &amp; LLM Stance</a:t>
            </a:r>
          </a:p>
          <a:p>
            <a:pPr marL="0" indent="0" algn="ctr">
              <a:buNone/>
            </a:pPr>
            <a:endParaRPr lang="en-US" dirty="0">
              <a:solidFill>
                <a:srgbClr val="FFC000"/>
              </a:solidFill>
            </a:endParaRPr>
          </a:p>
          <a:p>
            <a:r>
              <a:rPr lang="en-US" b="1" dirty="0"/>
              <a:t>Method:</a:t>
            </a:r>
            <a:r>
              <a:rPr lang="en-US" dirty="0"/>
              <a:t> Manually categorize responses as neutral or biased.</a:t>
            </a:r>
            <a:br>
              <a:rPr lang="en-US" dirty="0"/>
            </a:br>
            <a:r>
              <a:rPr lang="en-US" dirty="0"/>
              <a:t>We also used other LLMs to evaluate the stance of the primary LLM, adding a layer of introspection to the process.</a:t>
            </a:r>
          </a:p>
          <a:p>
            <a:r>
              <a:rPr lang="en-US" b="1" dirty="0"/>
              <a:t>Analysis:</a:t>
            </a:r>
            <a:r>
              <a:rPr lang="en-US" dirty="0"/>
              <a:t> This method reveals how political bias, or neutrality can subtly appear in the responses.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3E7E-1A19-ED8F-3FAB-48D92D20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0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D5FF5-AADA-4B87-EB98-B25075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Standup-2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1C2C3-2BB3-E38B-3944-7B37C37B5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Response Analysis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b="1" dirty="0"/>
              <a:t>Task:</a:t>
            </a:r>
            <a:r>
              <a:rPr lang="en-US" dirty="0"/>
              <a:t> Review and analyze LLM responses to uncover patterns.</a:t>
            </a:r>
          </a:p>
          <a:p>
            <a:r>
              <a:rPr lang="en-US" b="1" dirty="0"/>
              <a:t>Focus:</a:t>
            </a:r>
            <a:r>
              <a:rPr lang="en-US" dirty="0"/>
              <a:t> Explore how stance, bias, and consistency shift when personas are introduced, as well as identify any outliers.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0C1C3-E34C-4A73-6B8A-C77AD2C2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5CB2-3926-4E5B-A82F-CE6F235D59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3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16377</TotalTime>
  <Words>1100</Words>
  <Application>Microsoft Office PowerPoint</Application>
  <PresentationFormat>Widescreen</PresentationFormat>
  <Paragraphs>121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Calibri</vt:lpstr>
      <vt:lpstr>Courier New</vt:lpstr>
      <vt:lpstr>Office Theme</vt:lpstr>
      <vt:lpstr>PowerPoint Presentation</vt:lpstr>
      <vt:lpstr>Overview of Project:</vt:lpstr>
      <vt:lpstr>Related Questions ?</vt:lpstr>
      <vt:lpstr>Progress So Far</vt:lpstr>
      <vt:lpstr>Progress So Far</vt:lpstr>
      <vt:lpstr>Progress So Far</vt:lpstr>
      <vt:lpstr>Standup- 1</vt:lpstr>
      <vt:lpstr>Demo-1</vt:lpstr>
      <vt:lpstr>Standup-2</vt:lpstr>
      <vt:lpstr>Demo-2</vt:lpstr>
      <vt:lpstr>Standup-3</vt:lpstr>
      <vt:lpstr>Domain Diagram</vt:lpstr>
      <vt:lpstr>Gantt 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Suryawanshi</dc:creator>
  <cp:lastModifiedBy>Nikhil Suryawanshi</cp:lastModifiedBy>
  <cp:revision>12</cp:revision>
  <dcterms:created xsi:type="dcterms:W3CDTF">2024-09-04T22:25:45Z</dcterms:created>
  <dcterms:modified xsi:type="dcterms:W3CDTF">2024-09-20T00:10:18Z</dcterms:modified>
</cp:coreProperties>
</file>